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9" r:id="rId2"/>
    <p:sldId id="300" r:id="rId3"/>
    <p:sldId id="667" r:id="rId4"/>
    <p:sldId id="635" r:id="rId5"/>
    <p:sldId id="658" r:id="rId6"/>
    <p:sldId id="780" r:id="rId7"/>
    <p:sldId id="1289" r:id="rId8"/>
    <p:sldId id="640" r:id="rId9"/>
    <p:sldId id="777" r:id="rId10"/>
    <p:sldId id="1296" r:id="rId11"/>
    <p:sldId id="1297" r:id="rId12"/>
    <p:sldId id="774" r:id="rId13"/>
    <p:sldId id="775" r:id="rId14"/>
    <p:sldId id="779" r:id="rId15"/>
    <p:sldId id="1291" r:id="rId16"/>
    <p:sldId id="1300" r:id="rId17"/>
    <p:sldId id="776" r:id="rId18"/>
    <p:sldId id="1299" r:id="rId19"/>
    <p:sldId id="778" r:id="rId20"/>
    <p:sldId id="1298" r:id="rId21"/>
    <p:sldId id="1301" r:id="rId22"/>
  </p:sldIdLst>
  <p:sldSz cx="9144000" cy="6858000" type="screen4x3"/>
  <p:notesSz cx="6950075" cy="9236075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2B914F-B517-C934-B167-A1D26969AED1}" name="Gayeong Song" initials="GS" userId="+IqrvxkrzI0ypXTTXkVBxLpeK6cMso1/NnZrTwoCRbI=" providerId="None"/>
  <p188:author id="{72D77892-8448-6150-7735-6F4A1F4C6E68}" name="Song, Gayeong" initials="" userId="S::gayeong_song@fas.harvard.edu::d3f9cd25-b0e5-459b-97b3-6b930ead3c07" providerId="AD"/>
  <p188:author id="{B1128FEE-A751-E74F-4DD6-06F2A2676AE9}" name="Pukelis, Kelsey" initials="KP" userId="S::kelseypukelis@g.harvard.edu::898bc7b5-3bb9-4e71-b694-d340b8d841f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hepard" initials="MS" lastIdx="1" clrIdx="0">
    <p:extLst>
      <p:ext uri="{19B8F6BF-5375-455C-9EA6-DF929625EA0E}">
        <p15:presenceInfo xmlns:p15="http://schemas.microsoft.com/office/powerpoint/2012/main" userId="ef8a6332cb78d5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53B"/>
    <a:srgbClr val="0060A8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1" autoAdjust="0"/>
    <p:restoredTop sz="88011" autoAdjust="0"/>
  </p:normalViewPr>
  <p:slideViewPr>
    <p:cSldViewPr>
      <p:cViewPr varScale="1">
        <p:scale>
          <a:sx n="67" d="100"/>
          <a:sy n="67" d="100"/>
        </p:scale>
        <p:origin x="15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kelis, Kelsey" userId="898bc7b5-3bb9-4e71-b694-d340b8d841fe" providerId="ADAL" clId="{BA38432B-CDC1-4761-A9D9-4B1E2B59C440}"/>
    <pc:docChg chg="custSel delSld modSld">
      <pc:chgData name="Pukelis, Kelsey" userId="898bc7b5-3bb9-4e71-b694-d340b8d841fe" providerId="ADAL" clId="{BA38432B-CDC1-4761-A9D9-4B1E2B59C440}" dt="2025-03-15T21:19:17.807" v="2" actId="27636"/>
      <pc:docMkLst>
        <pc:docMk/>
      </pc:docMkLst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383729013" sldId="666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2972253505" sldId="753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2851102367" sldId="755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774908391" sldId="756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1635107422" sldId="757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3457784711" sldId="759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2978031753" sldId="761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3281680274" sldId="763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557251836" sldId="764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3513642254" sldId="765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505732645" sldId="766"/>
        </pc:sldMkLst>
      </pc:sldChg>
      <pc:sldChg chg="del">
        <pc:chgData name="Pukelis, Kelsey" userId="898bc7b5-3bb9-4e71-b694-d340b8d841fe" providerId="ADAL" clId="{BA38432B-CDC1-4761-A9D9-4B1E2B59C440}" dt="2025-03-15T21:18:45.007" v="0" actId="47"/>
        <pc:sldMkLst>
          <pc:docMk/>
          <pc:sldMk cId="3475652323" sldId="767"/>
        </pc:sldMkLst>
      </pc:sldChg>
      <pc:sldChg chg="modSp mod">
        <pc:chgData name="Pukelis, Kelsey" userId="898bc7b5-3bb9-4e71-b694-d340b8d841fe" providerId="ADAL" clId="{BA38432B-CDC1-4761-A9D9-4B1E2B59C440}" dt="2025-03-15T21:19:17.807" v="2" actId="27636"/>
        <pc:sldMkLst>
          <pc:docMk/>
          <pc:sldMk cId="3512724231" sldId="778"/>
        </pc:sldMkLst>
        <pc:spChg chg="mod">
          <ac:chgData name="Pukelis, Kelsey" userId="898bc7b5-3bb9-4e71-b694-d340b8d841fe" providerId="ADAL" clId="{BA38432B-CDC1-4761-A9D9-4B1E2B59C440}" dt="2025-03-15T21:19:17.807" v="2" actId="27636"/>
          <ac:spMkLst>
            <pc:docMk/>
            <pc:sldMk cId="3512724231" sldId="778"/>
            <ac:spMk id="3" creationId="{46553285-80DB-6826-A396-442E646551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6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58ABCB3E-0806-4237-A861-590B7FBFB7B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6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3FCD4DE1-3933-4FA2-BA62-0F16CDEC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8T23:53:26.6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21,'339'0,"-314"-1,43-8,-40 5,30-2,315 5,-178 3,367-2,-556 0,0 0,-1 1,1 0,0 0,-1 1,1-1,-1 1,0 0,1 1,-1-1,0 1,0 0,-1 0,9 8,1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3:53:44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0,'9843'0'0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8T23:54:01.1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0,'4426'0'0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8T23:54:14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1,'900'0,"-876"1,45 9,-42-6,34 2,160-5,-101-2,-98 2,40 8,9 0,4 1,-52-6,37 2,266-5,-151-2,-141 2,40 8,-39-4,37 0,840-5,-403-1,-483 0,41-8,-39 5,32-2,-32 4,43-9,-35 5,5-1,-16 2,47-3,199 9,-251-1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3T00:21:01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1,'33'0,"23"-1,67 9,492 45,-202-17,-242-16,-22-16,-102-4,75 7,9 7,-82-11,-1 3,80 19,-92-17,1-1,0-2,56 1,-72-5,132 15,-84-7,-2 1,137-7,38 3,41 6,431-12,-693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3T00:21:09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23,'1359'0,"-1342"-1,0 0,28-7,-27 4,1 1,19-1,351 3,-187 2,92-1,-275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3T00:21:16.2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42,'636'0,"-610"-1,42-8,-40 5,32-2,13 7,32-2,-43-9,-44 6,0 1,20-1,336 3,-180 3,1548-2,-1721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0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244010-0716-4D8A-910A-B2AB6A6ED6BA}" type="datetimeFigureOut">
              <a:rPr lang="en-US"/>
              <a:pPr>
                <a:defRPr/>
              </a:pPr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90" tIns="43745" rIns="87490" bIns="437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0" y="4387442"/>
            <a:ext cx="5559457" cy="4155317"/>
          </a:xfrm>
          <a:prstGeom prst="rect">
            <a:avLst/>
          </a:prstGeom>
        </p:spPr>
        <p:txBody>
          <a:bodyPr vert="horz" lIns="87490" tIns="43745" rIns="87490" bIns="4374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12001" cy="461193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 eaLnBrk="1" hangingPunct="1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6"/>
            <a:ext cx="3012001" cy="461193"/>
          </a:xfrm>
          <a:prstGeom prst="rect">
            <a:avLst/>
          </a:prstGeom>
        </p:spPr>
        <p:txBody>
          <a:bodyPr vert="horz" wrap="square" lIns="87490" tIns="43745" rIns="87490" bIns="437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E31C6F5C-48B2-4667-A8FE-EBEA2675C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C6F5C-48B2-4667-A8FE-EBEA2675C08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affected household size: 1.32 people </a:t>
            </a:r>
          </a:p>
          <a:p>
            <a:r>
              <a:rPr lang="en-US" dirty="0"/>
              <a:t>Average benefit size for households exiting: $189 per month </a:t>
            </a:r>
          </a:p>
          <a:p>
            <a:r>
              <a:rPr lang="en-US" dirty="0"/>
              <a:t>(From our paper)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C6F5C-48B2-4667-A8FE-EBEA2675C0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16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4A899-FA96-FB28-A5E7-6C246FEED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BE2FB-4AFB-7B70-07C2-428B7263C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B1A1E9-7E4A-28B3-9B7D-74F9AD1C3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states also use TANF and FDPIR records.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48B66-6520-6FA9-B4FD-38D5F755D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48A1-D277-4099-A931-5EF2B43586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9AD3A-3B56-4B40-803C-8439DBF44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9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1/24/2017 - 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E0E2-F5AF-4C27-B90A-81CC88C6C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1/24/2017 - 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23F5F-8C44-4DC8-8C07-4059246D8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2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spcAft>
                <a:spcPts val="1200"/>
              </a:spcAft>
              <a:defRPr sz="2400"/>
            </a:lvl1pPr>
            <a:lvl2pPr>
              <a:spcAft>
                <a:spcPts val="1200"/>
              </a:spcAft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4A815-62B2-4B21-8595-FA02CAD7D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spcAft>
                <a:spcPts val="1200"/>
              </a:spcAft>
              <a:buFont typeface="Arial" pitchFamily="34" charset="0"/>
              <a:buChar char="•"/>
              <a:defRPr sz="2200"/>
            </a:lvl1pPr>
            <a:lvl2pPr>
              <a:spcAft>
                <a:spcPts val="600"/>
              </a:spcAft>
              <a:buFont typeface="Arial" pitchFamily="34" charset="0"/>
              <a:buChar char="•"/>
              <a:defRPr sz="18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471D98E-6F74-4388-8F7C-DB26684237D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9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B93B2-5AD2-4554-8F87-9B2B03D56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88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675EA-D80B-445C-834C-278CF6155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2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59191-E0D9-4921-812B-17BDEDD73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44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4EAA1E9-0AEE-45FC-B921-39253468537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26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9DF0AE93-165E-4DB5-A59E-9969086BB14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17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1/24/2017 - Introduction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90D68-4172-440A-A395-2EA1320BC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27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1/24/2017 - Introduction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51FB2-60A3-43D4-BEB0-333638FE9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2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CF5910F-BA22-4C32-B22F-4ED78BC243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0.0.4.233/pol.202005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0.0.4.233/pol.2020056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8.png"/><Relationship Id="rId4" Type="http://schemas.openxmlformats.org/officeDocument/2006/relationships/image" Target="../media/image250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pol.20190272" TargetMode="External"/><Relationship Id="rId2" Type="http://schemas.openxmlformats.org/officeDocument/2006/relationships/hyperlink" Target="https://doi.org/10.1016/j.jpubeco.2019.10405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10.0.4.233/pol.202005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jm.org/doi/full/10.1056/NEJMsr190177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papers/w32441" TargetMode="External"/><Relationship Id="rId2" Type="http://schemas.openxmlformats.org/officeDocument/2006/relationships/hyperlink" Target="https://www.federalregister.gov/d/2024-29072/p-7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ument/FNS-2023-0029-00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62/rest_a_01250" TargetMode="External"/><Relationship Id="rId2" Type="http://schemas.openxmlformats.org/officeDocument/2006/relationships/hyperlink" Target="https://www.nber.org/papers/w314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pp.org/research/states-have-requested-waivers-from-snaps-time-limit-in-high-unemployment-areas-for-the-pa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papers/w3331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ument/FNS-2023-0058-000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10.0.4.233/pol.20200561" TargetMode="External"/><Relationship Id="rId4" Type="http://schemas.openxmlformats.org/officeDocument/2006/relationships/hyperlink" Target="https://www.urban.org/sites/default/files/publication/104451/the-impact-of-snap-able-bodied-adults-without-dependents-abawd-time-limit-reinstatement-in-nin_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10.0.4.233/pol.2020056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3400" y="2895604"/>
            <a:ext cx="80010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1"/>
                </a:solidFill>
              </a:rPr>
              <a:t>Administrative Burden and </a:t>
            </a:r>
            <a:br>
              <a:rPr lang="en-US" altLang="en-US" b="1" dirty="0">
                <a:solidFill>
                  <a:schemeClr val="accent1"/>
                </a:solidFill>
              </a:rPr>
            </a:br>
            <a:r>
              <a:rPr lang="en-US" altLang="en-US" b="1" dirty="0">
                <a:solidFill>
                  <a:schemeClr val="accent1"/>
                </a:solidFill>
              </a:rPr>
              <a:t>SNAP Work Requirements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2800" dirty="0"/>
              <a:t>Prof. Mark Shepard</a:t>
            </a:r>
            <a:br>
              <a:rPr lang="en-US" altLang="en-US" sz="3200" dirty="0"/>
            </a:br>
            <a:r>
              <a:rPr lang="en-US" altLang="en-US" sz="2600" dirty="0"/>
              <a:t>Harvard Kennedy School</a:t>
            </a:r>
            <a:br>
              <a:rPr lang="en-US" altLang="en-US" sz="2600" dirty="0"/>
            </a:br>
            <a:br>
              <a:rPr lang="en-US" altLang="en-US" sz="2600" dirty="0"/>
            </a:br>
            <a:r>
              <a:rPr lang="en-US" altLang="en-US" sz="2600" b="1" dirty="0"/>
              <a:t>Special Guests:</a:t>
            </a:r>
            <a:r>
              <a:rPr lang="en-US" altLang="en-US" sz="2600" dirty="0"/>
              <a:t> </a:t>
            </a:r>
            <a:r>
              <a:rPr lang="en-US" altLang="en-US" sz="2600" b="1" dirty="0"/>
              <a:t>Elizabeth Linos, Kelsey Pukelis</a:t>
            </a:r>
            <a:br>
              <a:rPr lang="en-US" altLang="en-US" sz="2600" b="1" dirty="0"/>
            </a:br>
            <a:br>
              <a:rPr lang="en-US" altLang="en-US" sz="2600" dirty="0"/>
            </a:br>
            <a:r>
              <a:rPr lang="en-US" altLang="en-US" sz="2600" dirty="0"/>
              <a:t>SUP-110: Poverty and Public Policy</a:t>
            </a:r>
            <a:br>
              <a:rPr lang="en-US" altLang="en-US" sz="2600" dirty="0"/>
            </a:br>
            <a:r>
              <a:rPr lang="en-US" altLang="en-US" sz="2600" dirty="0"/>
              <a:t>Week 6, Food &amp; Nutrition Programs </a:t>
            </a:r>
            <a:br>
              <a:rPr lang="en-US" altLang="en-US" sz="2600" dirty="0"/>
            </a:br>
            <a:br>
              <a:rPr lang="en-US" altLang="en-US" sz="2600" dirty="0"/>
            </a:br>
            <a:endParaRPr lang="en-US" alt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02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0405A-DF8E-54C8-7E2C-53D181A20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9C63B-221B-4A36-ABFD-C0A1B2B9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22" y="844117"/>
            <a:ext cx="6769554" cy="485680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7E1995-B04F-197A-757C-7C0CB27E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59"/>
            <a:ext cx="8229600" cy="715962"/>
          </a:xfrm>
        </p:spPr>
        <p:txBody>
          <a:bodyPr/>
          <a:lstStyle/>
          <a:p>
            <a:r>
              <a:rPr lang="en-US" sz="2800" dirty="0"/>
              <a:t>Main Estimates on SNAP Participation (“Donut RD”)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E14BB-68D1-B5AE-0C86-67A6AD5B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1E9-0AEE-45FC-B921-39253468537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CBB624-5999-C4F0-011F-8092CF530D93}"/>
              </a:ext>
            </a:extLst>
          </p:cNvPr>
          <p:cNvSpPr txBox="1"/>
          <p:nvPr/>
        </p:nvSpPr>
        <p:spPr>
          <a:xfrm>
            <a:off x="2142543" y="4571106"/>
            <a:ext cx="220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Always exposed to work requirement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9F8A9-4F0C-84CF-2AAE-226767503DC3}"/>
              </a:ext>
            </a:extLst>
          </p:cNvPr>
          <p:cNvSpPr txBox="1"/>
          <p:nvPr/>
        </p:nvSpPr>
        <p:spPr>
          <a:xfrm>
            <a:off x="4912883" y="4570159"/>
            <a:ext cx="143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Partly exposed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9DB32-54E4-BD9A-6B9D-492DFD335375}"/>
              </a:ext>
            </a:extLst>
          </p:cNvPr>
          <p:cNvCxnSpPr/>
          <p:nvPr/>
        </p:nvCxnSpPr>
        <p:spPr>
          <a:xfrm flipV="1">
            <a:off x="5161189" y="1272662"/>
            <a:ext cx="0" cy="38751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BBCE5B-727A-E9A8-6745-49C10A789E3E}"/>
              </a:ext>
            </a:extLst>
          </p:cNvPr>
          <p:cNvSpPr txBox="1"/>
          <p:nvPr/>
        </p:nvSpPr>
        <p:spPr>
          <a:xfrm>
            <a:off x="5836702" y="4574415"/>
            <a:ext cx="143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Never exposed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AD041-6745-378B-899F-072B73BBBEA5}"/>
              </a:ext>
            </a:extLst>
          </p:cNvPr>
          <p:cNvSpPr txBox="1"/>
          <p:nvPr/>
        </p:nvSpPr>
        <p:spPr>
          <a:xfrm>
            <a:off x="7482494" y="3064153"/>
            <a:ext cx="1600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latin typeface="Arial"/>
                <a:cs typeface="Arial"/>
              </a:rPr>
              <a:t>RD estimate: </a:t>
            </a:r>
            <a:r>
              <a:rPr lang="en-US" sz="1600" i="1" dirty="0">
                <a:solidFill>
                  <a:schemeClr val="tx2"/>
                </a:solidFill>
                <a:latin typeface="Arial"/>
                <a:cs typeface="Arial"/>
              </a:rPr>
              <a:t>53% decrease in enrollment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9FE5D9-7A3C-9F16-6F81-29D64FC8DF94}"/>
              </a:ext>
            </a:extLst>
          </p:cNvPr>
          <p:cNvCxnSpPr>
            <a:cxnSpLocks/>
          </p:cNvCxnSpPr>
          <p:nvPr/>
        </p:nvCxnSpPr>
        <p:spPr>
          <a:xfrm flipH="1">
            <a:off x="6804945" y="3347071"/>
            <a:ext cx="545573" cy="619945"/>
          </a:xfrm>
          <a:prstGeom prst="straightConnector1">
            <a:avLst/>
          </a:prstGeom>
          <a:ln w="190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0488F6-3191-0D5D-49FB-26672DE0F2B0}"/>
              </a:ext>
            </a:extLst>
          </p:cNvPr>
          <p:cNvSpPr txBox="1"/>
          <p:nvPr/>
        </p:nvSpPr>
        <p:spPr>
          <a:xfrm>
            <a:off x="61675" y="6519314"/>
            <a:ext cx="60198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Source: </a:t>
            </a:r>
            <a:r>
              <a:rPr lang="en-US" sz="1200" dirty="0">
                <a:latin typeface="Arial"/>
                <a:cs typeface="Arial"/>
                <a:hlinkClick r:id="rId3"/>
              </a:rPr>
              <a:t>Gray et al. (2023)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9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E0FC0-488F-C1A6-2A1F-DF961E0D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536364-D79B-5CB3-CFED-FEEFEF9A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9" y="791787"/>
            <a:ext cx="6864803" cy="506351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59C69CD-7C60-E3BC-F531-7518BAF4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2800" dirty="0"/>
              <a:t>Main RD Estimates on Employment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0602B1-3654-EB37-8CA9-C5ED2C22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A1E9-0AEE-45FC-B921-39253468537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DB7F0-EDF6-F1CB-F0C9-94A9ED7FF96F}"/>
              </a:ext>
            </a:extLst>
          </p:cNvPr>
          <p:cNvCxnSpPr/>
          <p:nvPr/>
        </p:nvCxnSpPr>
        <p:spPr>
          <a:xfrm flipV="1">
            <a:off x="4553174" y="1459156"/>
            <a:ext cx="0" cy="38751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7AC510-8F57-5EDF-38CE-0EB12A8C59DC}"/>
              </a:ext>
            </a:extLst>
          </p:cNvPr>
          <p:cNvSpPr txBox="1"/>
          <p:nvPr/>
        </p:nvSpPr>
        <p:spPr>
          <a:xfrm>
            <a:off x="7541652" y="1079202"/>
            <a:ext cx="1600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</a:rPr>
              <a:t>RD estimate: </a:t>
            </a:r>
            <a:r>
              <a:rPr lang="en-US" sz="1600" i="1" u="sng" dirty="0">
                <a:solidFill>
                  <a:schemeClr val="tx2"/>
                </a:solidFill>
              </a:rPr>
              <a:t>No impact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4046B-8CEA-4ECB-A256-AA6F68A3577D}"/>
              </a:ext>
            </a:extLst>
          </p:cNvPr>
          <p:cNvSpPr txBox="1"/>
          <p:nvPr/>
        </p:nvSpPr>
        <p:spPr>
          <a:xfrm>
            <a:off x="61675" y="6519314"/>
            <a:ext cx="60198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Source: </a:t>
            </a:r>
            <a:r>
              <a:rPr lang="en-US" sz="1200" dirty="0">
                <a:latin typeface="Arial"/>
                <a:cs typeface="Arial"/>
                <a:hlinkClick r:id="rId3"/>
              </a:rPr>
              <a:t>Gray et al. (2023)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1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4E25-27B5-7542-A148-A997A052B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requirements &amp; time limits flyer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A80BD6-8C45-8EB1-CC7C-73F53541C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28"/>
          <a:stretch/>
        </p:blipFill>
        <p:spPr>
          <a:xfrm>
            <a:off x="457200" y="1135857"/>
            <a:ext cx="3914818" cy="465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17A4-209F-296E-D766-D5AD080C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E52D4-62C1-9743-DF96-B6694B151F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67" b="3170"/>
          <a:stretch/>
        </p:blipFill>
        <p:spPr>
          <a:xfrm>
            <a:off x="4706366" y="1143000"/>
            <a:ext cx="3980434" cy="47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67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888F-D0AF-713A-0853-747AF8FF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requirements exemptions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E7A78-D889-0D08-FA6D-E0EC428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85F7139-3074-B517-5816-7BF163B58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391" b="5128"/>
          <a:stretch/>
        </p:blipFill>
        <p:spPr bwMode="auto">
          <a:xfrm>
            <a:off x="756705" y="1066800"/>
            <a:ext cx="7630590" cy="41587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65E7ED-3A0D-27D6-7A08-BDD6308D7493}"/>
              </a:ext>
            </a:extLst>
          </p:cNvPr>
          <p:cNvSpPr txBox="1">
            <a:spLocks/>
          </p:cNvSpPr>
          <p:nvPr/>
        </p:nvSpPr>
        <p:spPr bwMode="auto">
          <a:xfrm>
            <a:off x="756705" y="5562601"/>
            <a:ext cx="8229600" cy="8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New exemptions as of 2023</a:t>
            </a:r>
            <a:r>
              <a:rPr lang="en-US" dirty="0"/>
              <a:t>: veterans, people experiencing homelessness, &amp; former foster youth under 24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1C3CF2-E0B1-214B-03D0-B659EEDA3F66}"/>
                  </a:ext>
                </a:extLst>
              </p14:cNvPr>
              <p14:cNvContentPartPr/>
              <p14:nvPr/>
            </p14:nvContentPartPr>
            <p14:xfrm>
              <a:off x="2614567" y="1606770"/>
              <a:ext cx="630000" cy="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1C3CF2-E0B1-214B-03D0-B659EEDA3F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0567" y="1498770"/>
                <a:ext cx="737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DE15C8-5D2D-D074-A6B5-24F7012C8728}"/>
                  </a:ext>
                </a:extLst>
              </p14:cNvPr>
              <p14:cNvContentPartPr/>
              <p14:nvPr/>
            </p14:nvContentPartPr>
            <p14:xfrm>
              <a:off x="3271567" y="2078730"/>
              <a:ext cx="354384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DE15C8-5D2D-D074-A6B5-24F7012C87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7567" y="1862730"/>
                <a:ext cx="3651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0923F2-7ACE-6388-CDD2-481B815CD386}"/>
                  </a:ext>
                </a:extLst>
              </p14:cNvPr>
              <p14:cNvContentPartPr/>
              <p14:nvPr/>
            </p14:nvContentPartPr>
            <p14:xfrm>
              <a:off x="1671727" y="4250610"/>
              <a:ext cx="1593360" cy="64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0923F2-7ACE-6388-CDD2-481B815CD3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7739" y="-15189390"/>
                <a:ext cx="1700976" cy="388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B013B6-5C43-E205-91FE-B8565B920217}"/>
                  </a:ext>
                </a:extLst>
              </p14:cNvPr>
              <p14:cNvContentPartPr/>
              <p14:nvPr/>
            </p14:nvContentPartPr>
            <p14:xfrm>
              <a:off x="3321967" y="4214250"/>
              <a:ext cx="1662480" cy="2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B013B6-5C43-E205-91FE-B8565B9202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67967" y="4106610"/>
                <a:ext cx="17701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146B59-7428-B03B-1B3B-A71FF57080E7}"/>
                  </a:ext>
                </a:extLst>
              </p14:cNvPr>
              <p14:cNvContentPartPr/>
              <p14:nvPr/>
            </p14:nvContentPartPr>
            <p14:xfrm>
              <a:off x="3249967" y="1592595"/>
              <a:ext cx="1462680" cy="9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146B59-7428-B03B-1B3B-A71FF57080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96327" y="1484595"/>
                <a:ext cx="15703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28CB0BE-FC5E-1979-3D60-42582D333EB0}"/>
                  </a:ext>
                </a:extLst>
              </p14:cNvPr>
              <p14:cNvContentPartPr/>
              <p14:nvPr/>
            </p14:nvContentPartPr>
            <p14:xfrm>
              <a:off x="4736047" y="1656315"/>
              <a:ext cx="870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28CB0BE-FC5E-1979-3D60-42582D333E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2407" y="1548675"/>
                <a:ext cx="978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61FCC89-A79C-D1F7-1BEE-EBC28A4C1A17}"/>
                  </a:ext>
                </a:extLst>
              </p14:cNvPr>
              <p14:cNvContentPartPr/>
              <p14:nvPr/>
            </p14:nvContentPartPr>
            <p14:xfrm>
              <a:off x="5722087" y="1627875"/>
              <a:ext cx="1247040" cy="15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61FCC89-A79C-D1F7-1BEE-EBC28A4C1A1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68447" y="1519875"/>
                <a:ext cx="135468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6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E4C8-7F12-E911-F87F-B1C348E38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earned income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64888B-8432-3B03-D143-FB5674439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81612"/>
            <a:ext cx="8229600" cy="478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68C8-C799-64CD-02E8-E5C19B91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CAEE0-63D2-9CBF-19C6-24072B68078F}"/>
              </a:ext>
            </a:extLst>
          </p:cNvPr>
          <p:cNvSpPr txBox="1"/>
          <p:nvPr/>
        </p:nvSpPr>
        <p:spPr>
          <a:xfrm>
            <a:off x="2362200" y="62923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provide documentation of hours worked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5C045-3098-7DD8-D73F-8EC713442C66}"/>
              </a:ext>
            </a:extLst>
          </p:cNvPr>
          <p:cNvSpPr txBox="1"/>
          <p:nvPr/>
        </p:nvSpPr>
        <p:spPr>
          <a:xfrm>
            <a:off x="0" y="6477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Virginia SNAP recert. form</a:t>
            </a:r>
          </a:p>
        </p:txBody>
      </p:sp>
    </p:spTree>
    <p:extLst>
      <p:ext uri="{BB962C8B-B14F-4D97-AF65-F5344CB8AC3E}">
        <p14:creationId xmlns:p14="http://schemas.microsoft.com/office/powerpoint/2010/main" val="352823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B011-7638-BE92-1B54-2186CDFF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work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AA9B-74E1-C75C-AFF6-790178A6F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seeking an </a:t>
            </a:r>
            <a:r>
              <a:rPr lang="en-US" b="1" dirty="0"/>
              <a:t>exemption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Learn about possible exemptions &amp; identify a possible category </a:t>
            </a:r>
          </a:p>
          <a:p>
            <a:pPr lvl="1"/>
            <a:r>
              <a:rPr lang="en-US" dirty="0"/>
              <a:t>Provide documentation at application &amp; recertification</a:t>
            </a:r>
          </a:p>
          <a:p>
            <a:endParaRPr lang="en-US" dirty="0"/>
          </a:p>
          <a:p>
            <a:r>
              <a:rPr lang="en-US" dirty="0"/>
              <a:t>If subject to the </a:t>
            </a:r>
            <a:r>
              <a:rPr lang="en-US" b="1" dirty="0"/>
              <a:t>work requirements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Fulfill </a:t>
            </a:r>
            <a:r>
              <a:rPr lang="en-US" b="1" dirty="0"/>
              <a:t>work</a:t>
            </a:r>
            <a:r>
              <a:rPr lang="en-US" dirty="0"/>
              <a:t> requirements </a:t>
            </a:r>
          </a:p>
          <a:p>
            <a:pPr lvl="1"/>
            <a:r>
              <a:rPr lang="en-US" dirty="0"/>
              <a:t>Provide </a:t>
            </a:r>
            <a:r>
              <a:rPr lang="en-US" b="1" dirty="0"/>
              <a:t>documentation</a:t>
            </a:r>
            <a:r>
              <a:rPr lang="en-US" dirty="0"/>
              <a:t> of hours worked (e.g. pay stubs)</a:t>
            </a:r>
          </a:p>
          <a:p>
            <a:pPr lvl="1"/>
            <a:r>
              <a:rPr lang="en-US" dirty="0"/>
              <a:t>Face more </a:t>
            </a:r>
            <a:r>
              <a:rPr lang="en-US" b="1" dirty="0"/>
              <a:t>frequent recertifications </a:t>
            </a:r>
            <a:r>
              <a:rPr lang="en-US" dirty="0"/>
              <a:t>(e.g. 4 or 6 vs. 12 months)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Recerts lead to disenrollment (</a:t>
            </a:r>
            <a:r>
              <a:rPr lang="en-US" dirty="0">
                <a:hlinkClick r:id="rId2"/>
              </a:rPr>
              <a:t>Gray 2019</a:t>
            </a:r>
            <a:r>
              <a:rPr lang="en-US" dirty="0"/>
              <a:t>; </a:t>
            </a:r>
            <a:r>
              <a:rPr lang="en-US" dirty="0" err="1">
                <a:hlinkClick r:id="rId3"/>
              </a:rPr>
              <a:t>Homonoff</a:t>
            </a:r>
            <a:r>
              <a:rPr lang="en-US" dirty="0">
                <a:hlinkClick r:id="rId3"/>
              </a:rPr>
              <a:t> &amp; Somerville 2021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BDC8-6B63-DC00-10A9-9DD6FAD6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7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4005-28F7-D86C-4744-0FE4B52C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 requirements or “Paperwork”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3BFB-4985-AAF3-F5E4-D086394B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97" y="1219200"/>
            <a:ext cx="8430803" cy="4906963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Gray et al. study cannot distinguish mechanisms b/n work vs. paperwork hassles in SNAP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 difference in disenrollment effects for 2 vs. 1 recerts, suggesting the </a:t>
            </a:r>
            <a:r>
              <a:rPr lang="en-US" i="1" dirty="0">
                <a:sym typeface="Wingdings" panose="05000000000000000000" pitchFamily="2" charset="2"/>
              </a:rPr>
              <a:t>extra</a:t>
            </a:r>
            <a:r>
              <a:rPr lang="en-US" dirty="0">
                <a:sym typeface="Wingdings" panose="05000000000000000000" pitchFamily="2" charset="2"/>
              </a:rPr>
              <a:t> recert does not drive our results (</a:t>
            </a:r>
            <a:r>
              <a:rPr lang="en-US" dirty="0">
                <a:sym typeface="Wingdings" panose="05000000000000000000" pitchFamily="2" charset="2"/>
                <a:hlinkClick r:id="rId2"/>
              </a:rPr>
              <a:t>Gray et al. 2023</a:t>
            </a:r>
            <a:r>
              <a:rPr lang="en-US" dirty="0">
                <a:sym typeface="Wingdings" panose="05000000000000000000" pitchFamily="2" charset="2"/>
              </a:rPr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7EA0-B62E-42E3-ECDE-7D36202D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FF0E2-44F0-D970-1830-423D780E9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4555"/>
            <a:ext cx="3624374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F4257-8CE7-592B-02FC-FC75A198FB84}"/>
              </a:ext>
            </a:extLst>
          </p:cNvPr>
          <p:cNvSpPr txBox="1"/>
          <p:nvPr/>
        </p:nvSpPr>
        <p:spPr>
          <a:xfrm>
            <a:off x="408397" y="6237485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Sommers et al. (NEJM, 2019)</a:t>
            </a:r>
            <a:endParaRPr lang="en-US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20162D-275D-9996-15F6-8E5C72EA2EA5}"/>
              </a:ext>
            </a:extLst>
          </p:cNvPr>
          <p:cNvSpPr txBox="1">
            <a:spLocks/>
          </p:cNvSpPr>
          <p:nvPr/>
        </p:nvSpPr>
        <p:spPr bwMode="auto">
          <a:xfrm>
            <a:off x="4142196" y="3245137"/>
            <a:ext cx="469700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Additional evidence: </a:t>
            </a:r>
            <a:r>
              <a:rPr lang="en-US" dirty="0"/>
              <a:t>Medicaid work requirements in Arkansas</a:t>
            </a:r>
          </a:p>
          <a:p>
            <a:pPr lvl="1"/>
            <a:r>
              <a:rPr lang="en-US" dirty="0"/>
              <a:t>95% of people were already employed or qualified for an exemption…</a:t>
            </a:r>
          </a:p>
          <a:p>
            <a:pPr lvl="1"/>
            <a:r>
              <a:rPr lang="en-US" dirty="0"/>
              <a:t>but work requirements ↓ enrollment by 12 pp (</a:t>
            </a:r>
            <a:r>
              <a:rPr lang="en-US" dirty="0">
                <a:hlinkClick r:id="rId4"/>
              </a:rPr>
              <a:t>Sommers et al. 2019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About one-third of those who lost coverage were unaware of the new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3694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EEE0-386B-24C4-1C2A-03583C84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Minimizing admin burden in work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F4C72-BF53-8266-EDB8-3C6E62DC6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Question:</a:t>
            </a:r>
            <a:r>
              <a:rPr lang="en-US" dirty="0"/>
              <a:t> How can work requirements (&amp; exemptions) be implemented in a way that </a:t>
            </a:r>
            <a:r>
              <a:rPr lang="en-US" i="1" dirty="0"/>
              <a:t>minimizes</a:t>
            </a:r>
            <a:r>
              <a:rPr lang="en-US" dirty="0"/>
              <a:t> admin burden?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F961-D6DC-6793-D3EE-E2A17FDE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60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9D8E5-C096-3F9A-6FB1-356D1266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BA43-929C-968C-DF67-FF5F4CDE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Minimizing admin burden in work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AD0C-C31B-EE35-875C-3D29469A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Question:</a:t>
            </a:r>
            <a:r>
              <a:rPr lang="en-US" dirty="0"/>
              <a:t> How can work requirements (&amp; exemptions) be implemented in a way that </a:t>
            </a:r>
            <a:r>
              <a:rPr lang="en-US" i="1" dirty="0"/>
              <a:t>minimizes</a:t>
            </a:r>
            <a:r>
              <a:rPr lang="en-US" dirty="0"/>
              <a:t> admin burden?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Some ideas:</a:t>
            </a: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Link to admin data </a:t>
            </a:r>
            <a:r>
              <a:rPr lang="en-US" dirty="0">
                <a:solidFill>
                  <a:srgbClr val="0070C0"/>
                </a:solidFill>
              </a:rPr>
              <a:t>sources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to identify &amp; screen individuals for exemptions &amp; work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Simplify rules to align with info available in admin data</a:t>
            </a:r>
          </a:p>
          <a:p>
            <a:pPr lvl="3"/>
            <a:r>
              <a:rPr lang="en-US" dirty="0">
                <a:solidFill>
                  <a:srgbClr val="0070C0"/>
                </a:solidFill>
              </a:rPr>
              <a:t>E.g. “Persons…earning at least the equivalent of the federal minimum wage multiplied by 30 hours.”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Require &amp; train </a:t>
            </a:r>
            <a:r>
              <a:rPr lang="en-US" b="1" dirty="0">
                <a:solidFill>
                  <a:srgbClr val="0070C0"/>
                </a:solidFill>
              </a:rPr>
              <a:t>agency staff </a:t>
            </a:r>
            <a:r>
              <a:rPr lang="en-US" dirty="0">
                <a:solidFill>
                  <a:srgbClr val="0070C0"/>
                </a:solidFill>
              </a:rPr>
              <a:t>to screen (orally) for exemptions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Screening requirements included in 2023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Proposed Rule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improve implementation consistency across states</a:t>
            </a: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Streamline </a:t>
            </a:r>
            <a:r>
              <a:rPr lang="en-US" b="1" dirty="0">
                <a:solidFill>
                  <a:srgbClr val="0070C0"/>
                </a:solidFill>
              </a:rPr>
              <a:t>connections to employment &amp; training</a:t>
            </a:r>
            <a:r>
              <a:rPr lang="en-US" dirty="0">
                <a:solidFill>
                  <a:srgbClr val="0070C0"/>
                </a:solidFill>
              </a:rPr>
              <a:t> programs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But be wary of additional requirements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Cook &amp; East 2024</a:t>
            </a:r>
            <a:r>
              <a:rPr lang="en-US" dirty="0">
                <a:solidFill>
                  <a:srgbClr val="0070C0"/>
                </a:solidFill>
              </a:rPr>
              <a:t>) + barriers to work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+ support &amp; build out quality employment &amp; training programs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D8258-740D-760B-D0D9-678302E1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30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6F42C-41E8-11A1-BCC8-3E3F864A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E27C-B215-CA20-38F2-E9602DEB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admin burden through auto-enrollment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3285-80DB-6826-A396-442E6465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02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“</a:t>
            </a:r>
            <a:r>
              <a:rPr lang="en-US" b="1" dirty="0">
                <a:solidFill>
                  <a:schemeClr val="tx2"/>
                </a:solidFill>
                <a:hlinkClick r:id="rId3"/>
              </a:rPr>
              <a:t>Streamlined Certification</a:t>
            </a:r>
            <a:r>
              <a:rPr lang="en-US" b="1" dirty="0">
                <a:solidFill>
                  <a:schemeClr val="tx2"/>
                </a:solidFill>
              </a:rPr>
              <a:t>” in Summer EBT</a:t>
            </a:r>
          </a:p>
          <a:p>
            <a:r>
              <a:rPr lang="en-US" dirty="0"/>
              <a:t>Administrators use </a:t>
            </a:r>
            <a:r>
              <a:rPr lang="en-US" b="1" dirty="0"/>
              <a:t>state administrative data </a:t>
            </a:r>
            <a:r>
              <a:rPr lang="en-US" dirty="0"/>
              <a:t>to assess children’s eligibility </a:t>
            </a:r>
          </a:p>
          <a:p>
            <a:pPr lvl="1"/>
            <a:r>
              <a:rPr lang="en-US" dirty="0"/>
              <a:t>Lists of children eligible for free &amp; reduced-priced school meals (from apps)</a:t>
            </a:r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SNAP</a:t>
            </a:r>
          </a:p>
          <a:p>
            <a:pPr lvl="1"/>
            <a:r>
              <a:rPr lang="en-US" dirty="0"/>
              <a:t>TANF, Homeless, Foster Care, etc. </a:t>
            </a:r>
          </a:p>
          <a:p>
            <a:pPr lvl="1"/>
            <a:r>
              <a:rPr lang="en-US" dirty="0"/>
              <a:t>Medicaid</a:t>
            </a:r>
          </a:p>
          <a:p>
            <a:r>
              <a:rPr lang="en-US" dirty="0"/>
              <a:t>Households can still submit applications to determine eligibility</a:t>
            </a:r>
          </a:p>
          <a:p>
            <a:r>
              <a:rPr lang="en-US" dirty="0"/>
              <a:t>States identify eligible children across sources and remove duplicates</a:t>
            </a:r>
          </a:p>
          <a:p>
            <a:r>
              <a:rPr lang="en-US" dirty="0"/>
              <a:t>Automatically enroll eligible children by mailing voucher cards</a:t>
            </a:r>
          </a:p>
          <a:p>
            <a:r>
              <a:rPr lang="en-US" dirty="0">
                <a:solidFill>
                  <a:schemeClr val="tx2"/>
                </a:solidFill>
              </a:rPr>
              <a:t>Demonstrates that “streamlined” enrollment is possible!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A79944-7EC6-7177-6F74-95300054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D61-95B6-4A70-A039-A783B02DDF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E1A9-54CE-2670-E05B-7C100BC1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0FEC-B682-47D6-7FCB-B9B2ABCE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Administrative Burden Overview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Work Requirements Debate</a:t>
            </a:r>
          </a:p>
          <a:p>
            <a:pPr marL="857250" lvl="1" indent="-457200"/>
            <a:r>
              <a:rPr lang="en-US" dirty="0"/>
              <a:t>Gray et al (2023, </a:t>
            </a:r>
            <a:r>
              <a:rPr lang="en-US" i="1" dirty="0"/>
              <a:t>AEJ Policy</a:t>
            </a:r>
            <a:r>
              <a:rPr lang="en-US" dirty="0"/>
              <a:t>) evidence</a:t>
            </a:r>
          </a:p>
          <a:p>
            <a:pPr marL="857250" lvl="1" indent="-457200"/>
            <a:r>
              <a:rPr lang="en-US" dirty="0"/>
              <a:t>Broader debate work requirements in SNAP and beyond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Q&amp;A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B6AC-425D-A3D7-9E60-4570DD31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377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6B18-9B8B-5FB0-B0F1-544CE8A7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admin burden in 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1C8B-6F3D-9E70-4CD9-A62AE9957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What do you see as ways to reduce admin burden in SNAP more broadly?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E17A9-06E3-F9BC-5D11-3C91A3D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16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088C-0CF3-B800-0DD0-454656B3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65AA-8537-7696-BCB5-72054DE8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admin burden in SNAP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26CE-8469-3A01-E20E-6BC028A5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What do you see as ways to reduce admin burden in SNAP more broadly? </a:t>
            </a:r>
          </a:p>
          <a:p>
            <a:pPr marL="400050" lvl="1" indent="0">
              <a:buNone/>
            </a:pPr>
            <a:r>
              <a:rPr lang="en-US" i="1" dirty="0">
                <a:solidFill>
                  <a:srgbClr val="0070C0"/>
                </a:solidFill>
              </a:rPr>
              <a:t>Some ideas (non-exhaustive):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Improving implementation of call centers (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Wu &amp; Meyer 2023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Addressing  fear (</a:t>
            </a:r>
            <a:r>
              <a:rPr lang="en-US" dirty="0" err="1">
                <a:solidFill>
                  <a:srgbClr val="0070C0"/>
                </a:solidFill>
                <a:hlinkClick r:id="rId3"/>
              </a:rPr>
              <a:t>Alsan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 &amp; Yang 2024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B5BEF-FC6E-02DB-5255-8CA86953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867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8060-5497-D827-74FA-1A3F92365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559298-35CD-B821-9C80-EF89F9F4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requirements debate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BD060-C391-02B9-4342-608A2C313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18E87-371E-2298-1017-1B852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522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C8F92-A557-7798-E5CC-DF3AA2BC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Work Requirements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DCEE6-DCB8-927E-C2A6-EE802CEE3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0556-108E-23B9-1061-10E46BC2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C37DE65E-BF72-37D6-98C0-27DF15E2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60" y="1149282"/>
            <a:ext cx="6277479" cy="129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1F6B5F-3FED-B02A-2DDE-3F4D108277A4}"/>
              </a:ext>
            </a:extLst>
          </p:cNvPr>
          <p:cNvGrpSpPr/>
          <p:nvPr/>
        </p:nvGrpSpPr>
        <p:grpSpPr>
          <a:xfrm>
            <a:off x="2028824" y="5209539"/>
            <a:ext cx="5086350" cy="1682892"/>
            <a:chOff x="2028824" y="5209539"/>
            <a:chExt cx="5086350" cy="1682892"/>
          </a:xfrm>
        </p:grpSpPr>
        <p:pic>
          <p:nvPicPr>
            <p:cNvPr id="12" name="Content Placeholder 5">
              <a:extLst>
                <a:ext uri="{FF2B5EF4-FFF2-40B4-BE49-F238E27FC236}">
                  <a16:creationId xmlns:a16="http://schemas.microsoft.com/office/drawing/2014/main" id="{617FD432-987A-5AD3-5DC6-530A4F8A3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1536" r="34532" b="-2401"/>
            <a:stretch/>
          </p:blipFill>
          <p:spPr bwMode="auto">
            <a:xfrm>
              <a:off x="2028824" y="6527306"/>
              <a:ext cx="4981576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ontent Placeholder 5">
              <a:extLst>
                <a:ext uri="{FF2B5EF4-FFF2-40B4-BE49-F238E27FC236}">
                  <a16:creationId xmlns:a16="http://schemas.microsoft.com/office/drawing/2014/main" id="{A161F16F-7B59-23AA-EFC8-FC13FA5CC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0825"/>
            <a:stretch/>
          </p:blipFill>
          <p:spPr>
            <a:xfrm>
              <a:off x="2028824" y="5209539"/>
              <a:ext cx="5086350" cy="13293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C3A4775-A761-9FEA-9983-6239B808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7" y="2772009"/>
            <a:ext cx="4979353" cy="218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CEA049-1B01-5D74-6753-18DB83573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513" y="2772009"/>
            <a:ext cx="2616087" cy="218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13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2038E-6E9D-EE12-1915-B3BB0475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D3B2-5C6A-95AA-2AF9-8D443F8E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SNAP “ABAWD” work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DEB-6A83-B136-D202-18A553EC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754563"/>
          </a:xfrm>
        </p:spPr>
        <p:txBody>
          <a:bodyPr/>
          <a:lstStyle/>
          <a:p>
            <a:r>
              <a:rPr lang="en-US" i="1" dirty="0"/>
              <a:t>Who</a:t>
            </a:r>
            <a:r>
              <a:rPr lang="en-US" dirty="0"/>
              <a:t>: “Able-Bodied Adults Without Dependents” (ABAWDs) </a:t>
            </a:r>
          </a:p>
          <a:p>
            <a:pPr lvl="1"/>
            <a:r>
              <a:rPr lang="en-US" dirty="0"/>
              <a:t>Aged 18-54 &amp; deemed able to work </a:t>
            </a:r>
          </a:p>
          <a:p>
            <a:r>
              <a:rPr lang="en-US" i="1" dirty="0"/>
              <a:t>What</a:t>
            </a:r>
            <a:r>
              <a:rPr lang="en-US" dirty="0"/>
              <a:t>: Limit to 3 months of SNAP per 3 years when not engaged in “work activity”</a:t>
            </a:r>
          </a:p>
          <a:p>
            <a:pPr lvl="1"/>
            <a:r>
              <a:rPr lang="en-US" dirty="0"/>
              <a:t>Work activity is ≥80 </a:t>
            </a:r>
            <a:r>
              <a:rPr lang="en-US" dirty="0" err="1"/>
              <a:t>hrs</a:t>
            </a:r>
            <a:r>
              <a:rPr lang="en-US" dirty="0"/>
              <a:t>/month of work, job training, or community service</a:t>
            </a:r>
          </a:p>
          <a:p>
            <a:r>
              <a:rPr lang="en-US" i="1" dirty="0"/>
              <a:t>Where</a:t>
            </a:r>
            <a:r>
              <a:rPr lang="en-US" dirty="0"/>
              <a:t>: Nationwide, unless waived in areas w/ high unemployment</a:t>
            </a:r>
          </a:p>
          <a:p>
            <a:pPr lvl="1"/>
            <a:r>
              <a:rPr lang="en-US" i="1" dirty="0"/>
              <a:t>Role of federalism</a:t>
            </a:r>
            <a:r>
              <a:rPr lang="en-US" dirty="0"/>
              <a:t>: states must apply to federal gov’t to apply </a:t>
            </a:r>
            <a:r>
              <a:rPr lang="en-US" dirty="0">
                <a:hlinkClick r:id="rId2"/>
              </a:rPr>
              <a:t>local waivers</a:t>
            </a:r>
            <a:endParaRPr lang="en-US" dirty="0"/>
          </a:p>
          <a:p>
            <a:r>
              <a:rPr lang="en-US" i="1" dirty="0"/>
              <a:t>When</a:t>
            </a:r>
            <a:r>
              <a:rPr lang="en-US" dirty="0"/>
              <a:t>: since 1996 welfare reform &amp; during “non-recessions”</a:t>
            </a:r>
          </a:p>
          <a:p>
            <a:pPr lvl="1"/>
            <a:r>
              <a:rPr lang="en-US" dirty="0"/>
              <a:t>Waived broadly during the Great Recession &amp; COVID-19 pandemic</a:t>
            </a:r>
          </a:p>
          <a:p>
            <a:pPr lvl="1"/>
            <a:r>
              <a:rPr lang="en-US" dirty="0"/>
              <a:t>No automatic rule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003B3-CF69-65CB-67E6-94015BC2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7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517-69B3-9BC9-A815-6E6B0284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Share of counties with a work requirement waiver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84CD80-4C80-AA56-7BFE-BF528D746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519"/>
          <a:stretch/>
        </p:blipFill>
        <p:spPr>
          <a:xfrm>
            <a:off x="1140612" y="1021556"/>
            <a:ext cx="6860388" cy="52966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653E3-C1DD-A454-3FBF-1FB51C8E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0EBDE-046A-5060-9398-A281288D7880}"/>
              </a:ext>
            </a:extLst>
          </p:cNvPr>
          <p:cNvSpPr txBox="1"/>
          <p:nvPr/>
        </p:nvSpPr>
        <p:spPr>
          <a:xfrm>
            <a:off x="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Link to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8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1A52-93FA-D8D1-93A5-202A11E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subject to SNAP work 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DA8A-7E5C-17B5-05CA-85BC828E9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ABAWDs comprise approximately </a:t>
            </a:r>
            <a:r>
              <a:rPr lang="en-US" b="1" dirty="0"/>
              <a:t>9.3%</a:t>
            </a:r>
            <a:r>
              <a:rPr lang="en-US" dirty="0"/>
              <a:t> of all SNAP recipients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Proposed Rule</a:t>
            </a:r>
            <a:r>
              <a:rPr lang="en-US" sz="1600" dirty="0"/>
              <a:t>)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ABAWDs have </a:t>
            </a:r>
            <a:r>
              <a:rPr lang="en-US" b="1" dirty="0"/>
              <a:t>little access to other safety net benefits</a:t>
            </a:r>
          </a:p>
          <a:p>
            <a:pPr lvl="1"/>
            <a:r>
              <a:rPr lang="en-US" dirty="0"/>
              <a:t>No children </a:t>
            </a:r>
            <a:r>
              <a:rPr lang="en-US" dirty="0">
                <a:sym typeface="Wingdings" panose="05000000000000000000" pitchFamily="2" charset="2"/>
              </a:rPr>
              <a:t> Not eligible for WIC or TANF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Smaller EITC credit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Medicaid availability depends on state ACA expansions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May not work enough to qualify for UI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Compared to other SNAP participants, ABAWDs are: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likely to be </a:t>
            </a:r>
            <a:r>
              <a:rPr lang="en-US" b="1" dirty="0">
                <a:sym typeface="Wingdings" panose="05000000000000000000" pitchFamily="2" charset="2"/>
              </a:rPr>
              <a:t>homeless</a:t>
            </a:r>
            <a:r>
              <a:rPr lang="en-US" dirty="0">
                <a:sym typeface="Wingdings" panose="05000000000000000000" pitchFamily="2" charset="2"/>
              </a:rPr>
              <a:t> &amp; have </a:t>
            </a:r>
            <a:r>
              <a:rPr lang="en-US" b="1" dirty="0">
                <a:sym typeface="Wingdings" panose="05000000000000000000" pitchFamily="2" charset="2"/>
              </a:rPr>
              <a:t>mental &amp; physical limitations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1100" dirty="0"/>
              <a:t>(</a:t>
            </a:r>
            <a:r>
              <a:rPr lang="en-US" sz="1100" dirty="0">
                <a:hlinkClick r:id="rId4"/>
              </a:rPr>
              <a:t>Wheaton et al. 2021</a:t>
            </a:r>
            <a:r>
              <a:rPr lang="en-US" sz="1100" dirty="0"/>
              <a:t>)</a:t>
            </a:r>
            <a:endParaRPr lang="en-US" dirty="0"/>
          </a:p>
          <a:p>
            <a:pPr lvl="1"/>
            <a:r>
              <a:rPr lang="en-US" dirty="0"/>
              <a:t>less likely to have </a:t>
            </a:r>
            <a:r>
              <a:rPr lang="en-US" b="1" dirty="0"/>
              <a:t>earned</a:t>
            </a:r>
            <a:r>
              <a:rPr lang="en-US" dirty="0"/>
              <a:t> and </a:t>
            </a:r>
            <a:r>
              <a:rPr lang="en-US" b="1" dirty="0"/>
              <a:t>unearned</a:t>
            </a:r>
            <a:r>
              <a:rPr lang="en-US" dirty="0"/>
              <a:t> income </a:t>
            </a:r>
            <a:r>
              <a:rPr lang="en-US" sz="1200" dirty="0"/>
              <a:t>(</a:t>
            </a:r>
            <a:r>
              <a:rPr lang="en-US" sz="1200" dirty="0">
                <a:hlinkClick r:id="rId5"/>
              </a:rPr>
              <a:t>Gray et al. 2023</a:t>
            </a:r>
            <a:r>
              <a:rPr lang="en-US" sz="1200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34207-18D3-30F3-162D-50F214FA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63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98AB-F841-4F67-BC85-23117815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Evidence: Gray et al. (2023)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B20E7-760F-485B-B236-29BE4849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E2786-E3E7-4298-90E9-DF112F3F5BB1}"/>
              </a:ext>
            </a:extLst>
          </p:cNvPr>
          <p:cNvSpPr txBox="1"/>
          <p:nvPr/>
        </p:nvSpPr>
        <p:spPr>
          <a:xfrm>
            <a:off x="61675" y="6519314"/>
            <a:ext cx="60198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Source: </a:t>
            </a:r>
            <a:r>
              <a:rPr lang="en-US" sz="1200" dirty="0">
                <a:latin typeface="Arial"/>
                <a:cs typeface="Arial"/>
                <a:hlinkClick r:id="rId2"/>
              </a:rPr>
              <a:t>Gray et al. (2023)</a:t>
            </a:r>
            <a:endParaRPr lang="en-US" sz="1200"/>
          </a:p>
        </p:txBody>
      </p:sp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FDC5C67E-5E05-208C-899C-40BFFB133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18" y="1246860"/>
            <a:ext cx="7170964" cy="481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50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868E-6D76-B8C6-F7E1-C8F9E057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SNAP Work Requirements (Gray et al.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360A-6EB3-E97B-FFC9-59ED292B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discontinuity, comparing adults above &amp; below age 50</a:t>
            </a:r>
          </a:p>
          <a:p>
            <a:pPr lvl="1"/>
            <a:endParaRPr lang="en-US" dirty="0"/>
          </a:p>
          <a:p>
            <a:r>
              <a:rPr lang="en-US" dirty="0"/>
              <a:t>Employment &amp; earnings</a:t>
            </a:r>
          </a:p>
          <a:p>
            <a:pPr lvl="1"/>
            <a:r>
              <a:rPr lang="en-US" b="1" dirty="0"/>
              <a:t>No effects </a:t>
            </a:r>
            <a:r>
              <a:rPr lang="en-US" dirty="0"/>
              <a:t>of work requirements on work</a:t>
            </a:r>
          </a:p>
          <a:p>
            <a:pPr lvl="1"/>
            <a:r>
              <a:rPr lang="en-US" dirty="0"/>
              <a:t>Suggestive evidence that those close to meeting 80 </a:t>
            </a:r>
            <a:r>
              <a:rPr lang="en-US" dirty="0" err="1"/>
              <a:t>hrs</a:t>
            </a:r>
            <a:r>
              <a:rPr lang="en-US" dirty="0"/>
              <a:t> /month increase hours </a:t>
            </a:r>
          </a:p>
          <a:p>
            <a:pPr lvl="1"/>
            <a:r>
              <a:rPr lang="en-US" dirty="0"/>
              <a:t>We can rule out that avg. earnings increased more than $28 / person / month</a:t>
            </a:r>
          </a:p>
          <a:p>
            <a:pPr lvl="1"/>
            <a:endParaRPr lang="en-US" dirty="0"/>
          </a:p>
          <a:p>
            <a:r>
              <a:rPr lang="en-US" dirty="0"/>
              <a:t>SNAP participation</a:t>
            </a:r>
          </a:p>
          <a:p>
            <a:pPr lvl="1"/>
            <a:r>
              <a:rPr lang="en-US" dirty="0"/>
              <a:t>SNAP participation ↓ </a:t>
            </a:r>
            <a:r>
              <a:rPr lang="en-US" b="1" dirty="0"/>
              <a:t>53 percent </a:t>
            </a:r>
            <a:r>
              <a:rPr lang="en-US" dirty="0"/>
              <a:t>among those subject to work requirements</a:t>
            </a:r>
          </a:p>
          <a:p>
            <a:pPr lvl="1"/>
            <a:r>
              <a:rPr lang="en-US" i="1" dirty="0"/>
              <a:t>Larger</a:t>
            </a:r>
            <a:r>
              <a:rPr lang="en-US" dirty="0"/>
              <a:t> reductions among:</a:t>
            </a:r>
          </a:p>
          <a:p>
            <a:pPr lvl="2"/>
            <a:r>
              <a:rPr lang="en-US" dirty="0"/>
              <a:t>individuals with a history of </a:t>
            </a:r>
            <a:r>
              <a:rPr lang="en-US" b="1" dirty="0"/>
              <a:t>homelessness</a:t>
            </a:r>
          </a:p>
          <a:p>
            <a:pPr lvl="2"/>
            <a:r>
              <a:rPr lang="en-US" dirty="0"/>
              <a:t>those</a:t>
            </a:r>
            <a:r>
              <a:rPr lang="en-US" b="1" dirty="0"/>
              <a:t> without prior earned income</a:t>
            </a:r>
          </a:p>
          <a:p>
            <a:pPr lvl="1"/>
            <a:r>
              <a:rPr lang="en-US" i="1" dirty="0"/>
              <a:t>Smaller</a:t>
            </a:r>
            <a:r>
              <a:rPr lang="en-US" dirty="0"/>
              <a:t> reductions among those with a history of disability (exemptions)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39384-B28C-142F-4F1F-5EF1EEA7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D98E-6F74-4388-8F7C-DB26684237DA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29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5"/>
  <p:tag name="CUSTOMGRIDBACKCOLOR" val="-722948"/>
  <p:tag name="DISPLAYDEVICENUMBER" val="True"/>
  <p:tag name="POLLINGCYCLE" val="2"/>
  <p:tag name="ALLOWUSERFEEDBACK" val="True"/>
  <p:tag name="ADVANCEDSETTINGSVIEW" val="Tru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5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  <p:tag name="LUIDIAENABLED" val="False"/>
  <p:tag name="POWERPOINTVERSION" val="11.0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14635</TotalTime>
  <Words>1066</Words>
  <Application>Microsoft Office PowerPoint</Application>
  <PresentationFormat>On-screen Show (4:3)</PresentationFormat>
  <Paragraphs>145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Administrative Burden and  SNAP Work Requirements  Prof. Mark Shepard Harvard Kennedy School  Special Guests: Elizabeth Linos, Kelsey Pukelis  SUP-110: Poverty and Public Policy Week 6, Food &amp; Nutrition Programs   </vt:lpstr>
      <vt:lpstr>Outline </vt:lpstr>
      <vt:lpstr>Work requirements debate</vt:lpstr>
      <vt:lpstr>Work Requirements Debate</vt:lpstr>
      <vt:lpstr>SNAP “ABAWD” work requirements</vt:lpstr>
      <vt:lpstr>Share of counties with a work requirement waiver</vt:lpstr>
      <vt:lpstr>Who is subject to SNAP work requirements?</vt:lpstr>
      <vt:lpstr>Some Evidence: Gray et al. (2023)</vt:lpstr>
      <vt:lpstr>Effects of SNAP Work Requirements (Gray et al. 2023)</vt:lpstr>
      <vt:lpstr>Main Estimates on SNAP Participation (“Donut RD”)</vt:lpstr>
      <vt:lpstr>Main RD Estimates on Employment Rate</vt:lpstr>
      <vt:lpstr>Work requirements &amp; time limits flyer</vt:lpstr>
      <vt:lpstr>Work requirements exemptions</vt:lpstr>
      <vt:lpstr>Documenting earned income</vt:lpstr>
      <vt:lpstr>Navigating work requirements</vt:lpstr>
      <vt:lpstr>Work requirements or “Paperwork” requirements?</vt:lpstr>
      <vt:lpstr>Minimizing admin burden in work requirements</vt:lpstr>
      <vt:lpstr>Minimizing admin burden in work requirements</vt:lpstr>
      <vt:lpstr>Minimizing admin burden through auto-enrollment</vt:lpstr>
      <vt:lpstr>Minimizing admin burden in SNAP</vt:lpstr>
      <vt:lpstr>Minimizing admin burden in SNAP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Culture, Context, and the Taste for Redistribution</dc:title>
  <dc:creator>Monica</dc:creator>
  <cp:lastModifiedBy>Pukelis, Kelsey</cp:lastModifiedBy>
  <cp:revision>1438</cp:revision>
  <cp:lastPrinted>2018-01-19T13:20:25Z</cp:lastPrinted>
  <dcterms:created xsi:type="dcterms:W3CDTF">2009-10-31T14:12:13Z</dcterms:created>
  <dcterms:modified xsi:type="dcterms:W3CDTF">2025-03-15T21:19:28Z</dcterms:modified>
</cp:coreProperties>
</file>